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gdtuw-logo.473df1c6cbcd03a6bf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" y="274320"/>
            <a:ext cx="1005840" cy="1005840"/>
          </a:xfrm>
          <a:prstGeom prst="rect">
            <a:avLst/>
          </a:prstGeom>
        </p:spPr>
      </p:pic>
      <p:pic>
        <p:nvPicPr>
          <p:cNvPr id="4" name="Picture 3" descr="ise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1360" y="237744"/>
            <a:ext cx="1060704" cy="1060704"/>
          </a:xfrm>
          <a:prstGeom prst="rect">
            <a:avLst/>
          </a:prstGeom>
        </p:spPr>
      </p:pic>
      <p:pic>
        <p:nvPicPr>
          <p:cNvPr id="5" name="Picture 4" descr="sutram_exact_full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4760" y="1700784"/>
            <a:ext cx="4617720" cy="11702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193792" y="2889504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Trebuchet MS"/>
              </a:rPr>
              <a:t>IDEA SUBMISSION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310128"/>
            <a:ext cx="103601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6324B"/>
                </a:solidFill>
                <a:latin typeface="Trebuchet MS"/>
              </a:rPr>
              <a:t>AI-POWERED CYBER INVESTIGATION  &amp;  DIGITAL FORENSICS HACKATHON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98448" y="4151376"/>
            <a:ext cx="9601200" cy="512064"/>
          </a:xfrm>
          <a:prstGeom prst="roundRect">
            <a:avLst>
              <a:gd name="adj" fmla="val 28000"/>
            </a:avLst>
          </a:prstGeom>
          <a:solidFill>
            <a:srgbClr val="FFFFFF"/>
          </a:solidFill>
          <a:ln w="15875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298448" y="4151376"/>
            <a:ext cx="91440" cy="512064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27632" y="4151376"/>
            <a:ext cx="347472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6324B"/>
                </a:solidFill>
                <a:latin typeface="Trebuchet MS"/>
              </a:rPr>
              <a:t>Problem Statement ID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20640" y="4151376"/>
            <a:ext cx="557784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3C1CD"/>
                </a:solidFill>
                <a:latin typeface="Calibri"/>
              </a:rPr>
              <a:t>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98448" y="4773168"/>
            <a:ext cx="9601200" cy="512064"/>
          </a:xfrm>
          <a:prstGeom prst="roundRect">
            <a:avLst>
              <a:gd name="adj" fmla="val 28000"/>
            </a:avLst>
          </a:prstGeom>
          <a:solidFill>
            <a:srgbClr val="FFFFFF"/>
          </a:solidFill>
          <a:ln w="15875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298448" y="4773168"/>
            <a:ext cx="91440" cy="512064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27632" y="4773168"/>
            <a:ext cx="347472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6324B"/>
                </a:solidFill>
                <a:latin typeface="Trebuchet MS"/>
              </a:rPr>
              <a:t>Theme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0640" y="4773168"/>
            <a:ext cx="557784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3C1CD"/>
                </a:solidFill>
                <a:latin typeface="Calibri"/>
              </a:rPr>
              <a:t>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98448" y="5394960"/>
            <a:ext cx="9601200" cy="512064"/>
          </a:xfrm>
          <a:prstGeom prst="roundRect">
            <a:avLst>
              <a:gd name="adj" fmla="val 28000"/>
            </a:avLst>
          </a:prstGeom>
          <a:solidFill>
            <a:srgbClr val="FFFFFF"/>
          </a:solidFill>
          <a:ln w="15875">
            <a:solidFill>
              <a:srgbClr val="DDE5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298448" y="5394960"/>
            <a:ext cx="91440" cy="512064"/>
          </a:xfrm>
          <a:prstGeom prst="roundRect">
            <a:avLst>
              <a:gd name="adj" fmla="val 50000"/>
            </a:avLst>
          </a:prstGeom>
          <a:solidFill>
            <a:srgbClr val="8FA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627632" y="5394960"/>
            <a:ext cx="347472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6324B"/>
                </a:solidFill>
                <a:latin typeface="Trebuchet MS"/>
              </a:rPr>
              <a:t>Team Name (registered on portal)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20640" y="5394960"/>
            <a:ext cx="557784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3C1CD"/>
                </a:solidFill>
                <a:latin typeface="Calibri"/>
              </a:rPr>
              <a:t>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419088"/>
            <a:ext cx="31089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Team:  ______________________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40480" y="6419088"/>
            <a:ext cx="40233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5D4E2"/>
                </a:solidFill>
                <a:latin typeface="Calibri"/>
              </a:rPr>
              <a:t>Idea Submission  ·  Where Every Trace Connects</a:t>
            </a:r>
          </a:p>
        </p:txBody>
      </p:sp>
      <p:pic>
        <p:nvPicPr>
          <p:cNvPr id="22" name="Picture 21" descr="sutram_exact_full_logo_ligh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2368" y="6455664"/>
            <a:ext cx="1417320" cy="35918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356848" y="6419088"/>
            <a:ext cx="45720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5D4E2"/>
                </a:solidFill>
                <a:latin typeface="Trebuchet M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t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gdtuw-logo.473df1c6cbcd03a6bf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" y="219456"/>
            <a:ext cx="896112" cy="896112"/>
          </a:xfrm>
          <a:prstGeom prst="rect">
            <a:avLst/>
          </a:prstGeom>
        </p:spPr>
      </p:pic>
      <p:pic>
        <p:nvPicPr>
          <p:cNvPr id="4" name="Picture 3" descr="ise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7080" y="182880"/>
            <a:ext cx="932688" cy="93268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874519" y="365760"/>
            <a:ext cx="566928" cy="292608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Trebuchet MS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8608" y="274320"/>
            <a:ext cx="8138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6324B"/>
                </a:solidFill>
                <a:latin typeface="Trebuchet MS"/>
              </a:rPr>
              <a:t>TEAM DETAILS</a:t>
            </a:r>
          </a:p>
        </p:txBody>
      </p:sp>
      <p:sp>
        <p:nvSpPr>
          <p:cNvPr id="7" name="Rectangle 6"/>
          <p:cNvSpPr/>
          <p:nvPr/>
        </p:nvSpPr>
        <p:spPr>
          <a:xfrm>
            <a:off x="2596896" y="905256"/>
            <a:ext cx="1371600" cy="50800"/>
          </a:xfrm>
          <a:prstGeom prst="rect">
            <a:avLst/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1463040"/>
            <a:ext cx="11274552" cy="365760"/>
          </a:xfrm>
          <a:prstGeom prst="roundRect">
            <a:avLst>
              <a:gd name="adj" fmla="val 32000"/>
            </a:avLst>
          </a:prstGeom>
          <a:solidFill>
            <a:srgbClr val="FFFFFF">
              <a:alpha val="70000"/>
            </a:srgbClr>
          </a:solidFill>
          <a:ln w="15875">
            <a:solidFill>
              <a:srgbClr val="D3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1463040"/>
            <a:ext cx="1069848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100" b="1">
                <a:solidFill>
                  <a:srgbClr val="16324B"/>
                </a:solidFill>
                <a:latin typeface="Trebuchet MS"/>
              </a:rPr>
              <a:t>A team may have up to 4 members.  </a:t>
            </a:r>
            <a:r>
              <a:rPr sz="1100">
                <a:solidFill>
                  <a:srgbClr val="5A7183"/>
                </a:solidFill>
                <a:latin typeface="Calibri"/>
              </a:rPr>
              <a:t>Fill in only the cards you need and delete the rest.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920240"/>
            <a:ext cx="5449824" cy="2039112"/>
          </a:xfrm>
          <a:prstGeom prst="roundRect">
            <a:avLst>
              <a:gd name="adj" fmla="val 4000"/>
            </a:avLst>
          </a:prstGeom>
          <a:solidFill>
            <a:srgbClr val="FFFFFF">
              <a:alpha val="93000"/>
            </a:srgbClr>
          </a:solidFill>
          <a:ln w="15875">
            <a:solidFill>
              <a:srgbClr val="D3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31520" y="2103120"/>
            <a:ext cx="384048" cy="256032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Trebuchet MS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43584" y="2084832"/>
            <a:ext cx="420624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100" b="1">
                <a:solidFill>
                  <a:srgbClr val="1E6F9F"/>
                </a:solidFill>
                <a:latin typeface="Trebuchet MS"/>
              </a:rPr>
              <a:t>TEAM LEADER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2560320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Full Name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40280" y="2752344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2889503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Branch / Year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40280" y="3081527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218687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Email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40280" y="3410711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3547872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Phone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40280" y="3739896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281928" y="1920240"/>
            <a:ext cx="5449824" cy="2039112"/>
          </a:xfrm>
          <a:prstGeom prst="roundRect">
            <a:avLst>
              <a:gd name="adj" fmla="val 4000"/>
            </a:avLst>
          </a:prstGeom>
          <a:solidFill>
            <a:srgbClr val="FFFFFF">
              <a:alpha val="93000"/>
            </a:srgbClr>
          </a:solidFill>
          <a:ln w="15875">
            <a:solidFill>
              <a:srgbClr val="D3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56248" y="2103120"/>
            <a:ext cx="384048" cy="256032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Trebuchet MS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68312" y="2084832"/>
            <a:ext cx="420624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100" b="1">
                <a:solidFill>
                  <a:srgbClr val="5A7183"/>
                </a:solidFill>
                <a:latin typeface="Trebuchet MS"/>
              </a:rPr>
              <a:t>MEMBER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74536" y="2560320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Full Name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65008" y="2752344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74536" y="2889503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Branch / Year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65008" y="3081527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74536" y="3218687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Email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65008" y="3410711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74536" y="3547872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Phone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065008" y="3739896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57200" y="4215383"/>
            <a:ext cx="5449824" cy="2039112"/>
          </a:xfrm>
          <a:prstGeom prst="roundRect">
            <a:avLst>
              <a:gd name="adj" fmla="val 4000"/>
            </a:avLst>
          </a:prstGeom>
          <a:solidFill>
            <a:srgbClr val="FFFFFF">
              <a:alpha val="93000"/>
            </a:srgbClr>
          </a:solidFill>
          <a:ln w="15875">
            <a:solidFill>
              <a:srgbClr val="D3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731520" y="4398264"/>
            <a:ext cx="384048" cy="256032"/>
          </a:xfrm>
          <a:prstGeom prst="roundRect">
            <a:avLst>
              <a:gd name="adj" fmla="val 50000"/>
            </a:avLst>
          </a:prstGeom>
          <a:solidFill>
            <a:srgbClr val="8FA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Trebuchet MS"/>
              </a:rPr>
              <a:t>03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43584" y="4379975"/>
            <a:ext cx="420624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100" b="1">
                <a:solidFill>
                  <a:srgbClr val="5A7183"/>
                </a:solidFill>
                <a:latin typeface="Trebuchet MS"/>
              </a:rPr>
              <a:t>MEMBER</a:t>
            </a:r>
            <a:r>
              <a:rPr sz="1000" i="1">
                <a:solidFill>
                  <a:srgbClr val="8FA9BC"/>
                </a:solidFill>
                <a:latin typeface="Calibri"/>
              </a:rPr>
              <a:t>   (if applicable)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9808" y="4855464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Full Name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240280" y="5047488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49808" y="5184648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Branch / Year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40280" y="5376672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8" y="5513831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Email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240280" y="5705855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9808" y="5843016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Phone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240280" y="6035040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6281928" y="4215383"/>
            <a:ext cx="5449824" cy="2039112"/>
          </a:xfrm>
          <a:prstGeom prst="roundRect">
            <a:avLst>
              <a:gd name="adj" fmla="val 4000"/>
            </a:avLst>
          </a:prstGeom>
          <a:solidFill>
            <a:srgbClr val="FFFFFF">
              <a:alpha val="93000"/>
            </a:srgbClr>
          </a:solidFill>
          <a:ln w="15875">
            <a:solidFill>
              <a:srgbClr val="D3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6556248" y="4398264"/>
            <a:ext cx="384048" cy="256032"/>
          </a:xfrm>
          <a:prstGeom prst="roundRect">
            <a:avLst>
              <a:gd name="adj" fmla="val 50000"/>
            </a:avLst>
          </a:prstGeom>
          <a:solidFill>
            <a:srgbClr val="8FA9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Trebuchet MS"/>
              </a:rPr>
              <a:t>04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068312" y="4379975"/>
            <a:ext cx="420624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100" b="1">
                <a:solidFill>
                  <a:srgbClr val="5A7183"/>
                </a:solidFill>
                <a:latin typeface="Trebuchet MS"/>
              </a:rPr>
              <a:t>MEMBER</a:t>
            </a:r>
            <a:r>
              <a:rPr sz="1000" i="1">
                <a:solidFill>
                  <a:srgbClr val="8FA9BC"/>
                </a:solidFill>
                <a:latin typeface="Calibri"/>
              </a:rPr>
              <a:t>   (if applicable)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74536" y="4855464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Full Name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065008" y="5047488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574536" y="5184648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Branch / Year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065008" y="5376672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574536" y="5513831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Email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065008" y="5705855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574536" y="5843016"/>
            <a:ext cx="1463040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A7183"/>
                </a:solidFill>
                <a:latin typeface="Calibri"/>
              </a:rPr>
              <a:t>Phone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065008" y="6035040"/>
            <a:ext cx="3364992" cy="12700"/>
          </a:xfrm>
          <a:prstGeom prst="rect">
            <a:avLst/>
          </a:prstGeom>
          <a:solidFill>
            <a:srgbClr val="CFD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57200" y="6419088"/>
            <a:ext cx="31089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Team:  ______________________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840480" y="6419088"/>
            <a:ext cx="40233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5D4E2"/>
                </a:solidFill>
                <a:latin typeface="Calibri"/>
              </a:rPr>
              <a:t>Idea Submission  ·  Where Every Trace Connects</a:t>
            </a:r>
          </a:p>
        </p:txBody>
      </p:sp>
      <p:pic>
        <p:nvPicPr>
          <p:cNvPr id="56" name="Picture 55" descr="sutram_exact_full_logo_ligh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2368" y="6455664"/>
            <a:ext cx="1417320" cy="359184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1356848" y="6419088"/>
            <a:ext cx="45720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5D4E2"/>
                </a:solidFill>
                <a:latin typeface="Trebuchet M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gdtuw-logo.473df1c6cbcd03a6bf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" y="219456"/>
            <a:ext cx="896112" cy="896112"/>
          </a:xfrm>
          <a:prstGeom prst="rect">
            <a:avLst/>
          </a:prstGeom>
        </p:spPr>
      </p:pic>
      <p:pic>
        <p:nvPicPr>
          <p:cNvPr id="4" name="Picture 3" descr="ise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7080" y="182880"/>
            <a:ext cx="932688" cy="93268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874519" y="365760"/>
            <a:ext cx="566928" cy="292608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Trebuchet MS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8608" y="274320"/>
            <a:ext cx="8138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6324B"/>
                </a:solidFill>
                <a:latin typeface="Trebuchet MS"/>
              </a:rPr>
              <a:t>IDEA TITLE</a:t>
            </a:r>
          </a:p>
        </p:txBody>
      </p:sp>
      <p:sp>
        <p:nvSpPr>
          <p:cNvPr id="7" name="Rectangle 6"/>
          <p:cNvSpPr/>
          <p:nvPr/>
        </p:nvSpPr>
        <p:spPr>
          <a:xfrm>
            <a:off x="2596896" y="905256"/>
            <a:ext cx="1371600" cy="50800"/>
          </a:xfrm>
          <a:prstGeom prst="rect">
            <a:avLst/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1481328"/>
            <a:ext cx="3977639" cy="4773168"/>
          </a:xfrm>
          <a:prstGeom prst="roundRect">
            <a:avLst>
              <a:gd name="adj" fmla="val 4000"/>
            </a:avLst>
          </a:prstGeom>
          <a:solidFill>
            <a:srgbClr val="FFFFFF">
              <a:alpha val="93000"/>
            </a:srgbClr>
          </a:solidFill>
          <a:ln w="15875">
            <a:solidFill>
              <a:srgbClr val="D3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173736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E6F9F"/>
                </a:solidFill>
                <a:latin typeface="Trebuchet MS"/>
              </a:rPr>
              <a:t>WHAT TO COVER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121408"/>
            <a:ext cx="3493008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130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▸  Detailed explanation of the proposed solution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130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▸  How it addresses the problem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130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▸  Innovation and uniqueness of the solution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81728" y="1481328"/>
            <a:ext cx="7059168" cy="4773168"/>
          </a:xfrm>
          <a:prstGeom prst="roundRect">
            <a:avLst>
              <a:gd name="adj" fmla="val 4000"/>
            </a:avLst>
          </a:prstGeom>
          <a:solidFill>
            <a:srgbClr val="FFFFFF">
              <a:alpha val="34000"/>
            </a:srgbClr>
          </a:solidFill>
          <a:ln w="15875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83480" y="1755648"/>
            <a:ext cx="6492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4B4C2"/>
                </a:solidFill>
                <a:latin typeface="Trebuchet MS"/>
              </a:rPr>
              <a:t>PROPOSED SOLUTION  —  describe your idea / solution / prototype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19088"/>
            <a:ext cx="31089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Team:  ______________________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0" y="6419088"/>
            <a:ext cx="40233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5D4E2"/>
                </a:solidFill>
                <a:latin typeface="Calibri"/>
              </a:rPr>
              <a:t>Idea Submission  ·  Where Every Trace Connects</a:t>
            </a:r>
          </a:p>
        </p:txBody>
      </p:sp>
      <p:pic>
        <p:nvPicPr>
          <p:cNvPr id="15" name="Picture 14" descr="sutram_exact_full_logo_ligh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2368" y="6455664"/>
            <a:ext cx="1417320" cy="3591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356848" y="6419088"/>
            <a:ext cx="45720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5D4E2"/>
                </a:solidFill>
                <a:latin typeface="Trebuchet M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gdtuw-logo.473df1c6cbcd03a6bf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" y="219456"/>
            <a:ext cx="896112" cy="896112"/>
          </a:xfrm>
          <a:prstGeom prst="rect">
            <a:avLst/>
          </a:prstGeom>
        </p:spPr>
      </p:pic>
      <p:pic>
        <p:nvPicPr>
          <p:cNvPr id="4" name="Picture 3" descr="ise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7080" y="182880"/>
            <a:ext cx="932688" cy="93268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874519" y="365760"/>
            <a:ext cx="566928" cy="292608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Trebuchet MS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8608" y="274320"/>
            <a:ext cx="8138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6324B"/>
                </a:solidFill>
                <a:latin typeface="Trebuchet MS"/>
              </a:rPr>
              <a:t>TECHNICAL APPROACH</a:t>
            </a:r>
          </a:p>
        </p:txBody>
      </p:sp>
      <p:sp>
        <p:nvSpPr>
          <p:cNvPr id="7" name="Rectangle 6"/>
          <p:cNvSpPr/>
          <p:nvPr/>
        </p:nvSpPr>
        <p:spPr>
          <a:xfrm>
            <a:off x="2596896" y="905256"/>
            <a:ext cx="1371600" cy="50800"/>
          </a:xfrm>
          <a:prstGeom prst="rect">
            <a:avLst/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1481328"/>
            <a:ext cx="3977639" cy="4773168"/>
          </a:xfrm>
          <a:prstGeom prst="roundRect">
            <a:avLst>
              <a:gd name="adj" fmla="val 4000"/>
            </a:avLst>
          </a:prstGeom>
          <a:solidFill>
            <a:srgbClr val="FFFFFF">
              <a:alpha val="93000"/>
            </a:srgbClr>
          </a:solidFill>
          <a:ln w="15875">
            <a:solidFill>
              <a:srgbClr val="D3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173736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E6F9F"/>
                </a:solidFill>
                <a:latin typeface="Trebuchet MS"/>
              </a:rPr>
              <a:t>WHAT TO COVER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121408"/>
            <a:ext cx="3493008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130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▸  Technologies to be used (e.g. programming languages, frameworks, hardware)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130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▸  Methodology and process for implementation (flow charts / images / working prototype)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81728" y="1481328"/>
            <a:ext cx="7059168" cy="4773168"/>
          </a:xfrm>
          <a:prstGeom prst="roundRect">
            <a:avLst>
              <a:gd name="adj" fmla="val 4000"/>
            </a:avLst>
          </a:prstGeom>
          <a:solidFill>
            <a:srgbClr val="FFFFFF">
              <a:alpha val="34000"/>
            </a:srgbClr>
          </a:solidFill>
          <a:ln w="15875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83480" y="1755648"/>
            <a:ext cx="6492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4B4C2"/>
                </a:solidFill>
                <a:latin typeface="Trebuchet MS"/>
              </a:rPr>
              <a:t>YOUR TECHNICAL APPROACH  —  diagrams and screenshots welcome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19088"/>
            <a:ext cx="31089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Team:  ______________________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0" y="6419088"/>
            <a:ext cx="40233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5D4E2"/>
                </a:solidFill>
                <a:latin typeface="Calibri"/>
              </a:rPr>
              <a:t>Idea Submission  ·  Where Every Trace Connects</a:t>
            </a:r>
          </a:p>
        </p:txBody>
      </p:sp>
      <p:pic>
        <p:nvPicPr>
          <p:cNvPr id="15" name="Picture 14" descr="sutram_exact_full_logo_ligh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2368" y="6455664"/>
            <a:ext cx="1417320" cy="3591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356848" y="6419088"/>
            <a:ext cx="45720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5D4E2"/>
                </a:solidFill>
                <a:latin typeface="Trebuchet M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gdtuw-logo.473df1c6cbcd03a6bf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" y="219456"/>
            <a:ext cx="896112" cy="896112"/>
          </a:xfrm>
          <a:prstGeom prst="rect">
            <a:avLst/>
          </a:prstGeom>
        </p:spPr>
      </p:pic>
      <p:pic>
        <p:nvPicPr>
          <p:cNvPr id="4" name="Picture 3" descr="ise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7080" y="182880"/>
            <a:ext cx="932688" cy="93268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874519" y="365760"/>
            <a:ext cx="566928" cy="292608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Trebuchet MS"/>
              </a:rP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8608" y="274320"/>
            <a:ext cx="8138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6324B"/>
                </a:solidFill>
                <a:latin typeface="Trebuchet MS"/>
              </a:rPr>
              <a:t>FEASIBILITY AND VIABILITY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2596896" y="905256"/>
            <a:ext cx="1371600" cy="50800"/>
          </a:xfrm>
          <a:prstGeom prst="rect">
            <a:avLst/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1481328"/>
            <a:ext cx="3977639" cy="4773168"/>
          </a:xfrm>
          <a:prstGeom prst="roundRect">
            <a:avLst>
              <a:gd name="adj" fmla="val 4000"/>
            </a:avLst>
          </a:prstGeom>
          <a:solidFill>
            <a:srgbClr val="FFFFFF">
              <a:alpha val="93000"/>
            </a:srgbClr>
          </a:solidFill>
          <a:ln w="15875">
            <a:solidFill>
              <a:srgbClr val="D3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173736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E6F9F"/>
                </a:solidFill>
                <a:latin typeface="Trebuchet MS"/>
              </a:rPr>
              <a:t>WHAT TO COVER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121408"/>
            <a:ext cx="3493008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130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▸  Analysis of the feasibility of the idea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130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▸  Potential challenges and risks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130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▸  Strategies for overcoming these challenges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81728" y="1481328"/>
            <a:ext cx="7059168" cy="4773168"/>
          </a:xfrm>
          <a:prstGeom prst="roundRect">
            <a:avLst>
              <a:gd name="adj" fmla="val 4000"/>
            </a:avLst>
          </a:prstGeom>
          <a:solidFill>
            <a:srgbClr val="FFFFFF">
              <a:alpha val="34000"/>
            </a:srgbClr>
          </a:solidFill>
          <a:ln w="15875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83480" y="1755648"/>
            <a:ext cx="6492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4B4C2"/>
                </a:solidFill>
                <a:latin typeface="Trebuchet MS"/>
              </a:rPr>
              <a:t>YOUR FEASIBILITY ANALYSIS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19088"/>
            <a:ext cx="31089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Team:  ______________________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0" y="6419088"/>
            <a:ext cx="40233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5D4E2"/>
                </a:solidFill>
                <a:latin typeface="Calibri"/>
              </a:rPr>
              <a:t>Idea Submission  ·  Where Every Trace Connects</a:t>
            </a:r>
          </a:p>
        </p:txBody>
      </p:sp>
      <p:pic>
        <p:nvPicPr>
          <p:cNvPr id="15" name="Picture 14" descr="sutram_exact_full_logo_ligh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2368" y="6455664"/>
            <a:ext cx="1417320" cy="3591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356848" y="6419088"/>
            <a:ext cx="45720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5D4E2"/>
                </a:solidFill>
                <a:latin typeface="Trebuchet M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gdtuw-logo.473df1c6cbcd03a6bf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" y="219456"/>
            <a:ext cx="896112" cy="896112"/>
          </a:xfrm>
          <a:prstGeom prst="rect">
            <a:avLst/>
          </a:prstGeom>
        </p:spPr>
      </p:pic>
      <p:pic>
        <p:nvPicPr>
          <p:cNvPr id="4" name="Picture 3" descr="ise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7080" y="182880"/>
            <a:ext cx="932688" cy="93268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874519" y="365760"/>
            <a:ext cx="566928" cy="292608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Trebuchet MS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8608" y="274320"/>
            <a:ext cx="8138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6324B"/>
                </a:solidFill>
                <a:latin typeface="Trebuchet MS"/>
              </a:rPr>
              <a:t>IMPACT AND BENEFITS</a:t>
            </a:r>
          </a:p>
        </p:txBody>
      </p:sp>
      <p:sp>
        <p:nvSpPr>
          <p:cNvPr id="7" name="Rectangle 6"/>
          <p:cNvSpPr/>
          <p:nvPr/>
        </p:nvSpPr>
        <p:spPr>
          <a:xfrm>
            <a:off x="2596896" y="905256"/>
            <a:ext cx="1371600" cy="50800"/>
          </a:xfrm>
          <a:prstGeom prst="rect">
            <a:avLst/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1481328"/>
            <a:ext cx="3977639" cy="4773168"/>
          </a:xfrm>
          <a:prstGeom prst="roundRect">
            <a:avLst>
              <a:gd name="adj" fmla="val 4000"/>
            </a:avLst>
          </a:prstGeom>
          <a:solidFill>
            <a:srgbClr val="FFFFFF">
              <a:alpha val="93000"/>
            </a:srgbClr>
          </a:solidFill>
          <a:ln w="15875">
            <a:solidFill>
              <a:srgbClr val="D3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173736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E6F9F"/>
                </a:solidFill>
                <a:latin typeface="Trebuchet MS"/>
              </a:rPr>
              <a:t>WHAT TO COVER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121408"/>
            <a:ext cx="3493008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130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▸  Potential impact on the target audience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130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▸  Benefits of the solution (social, economic, environmental, etc.)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81728" y="1481328"/>
            <a:ext cx="7059168" cy="4773168"/>
          </a:xfrm>
          <a:prstGeom prst="roundRect">
            <a:avLst>
              <a:gd name="adj" fmla="val 4000"/>
            </a:avLst>
          </a:prstGeom>
          <a:solidFill>
            <a:srgbClr val="FFFFFF">
              <a:alpha val="34000"/>
            </a:srgbClr>
          </a:solidFill>
          <a:ln w="15875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83480" y="1755648"/>
            <a:ext cx="6492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4B4C2"/>
                </a:solidFill>
                <a:latin typeface="Trebuchet MS"/>
              </a:rPr>
              <a:t>YOUR IMPACT AND BENEFITS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19088"/>
            <a:ext cx="31089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Team:  ______________________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0" y="6419088"/>
            <a:ext cx="40233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5D4E2"/>
                </a:solidFill>
                <a:latin typeface="Calibri"/>
              </a:rPr>
              <a:t>Idea Submission  ·  Where Every Trace Connects</a:t>
            </a:r>
          </a:p>
        </p:txBody>
      </p:sp>
      <p:pic>
        <p:nvPicPr>
          <p:cNvPr id="15" name="Picture 14" descr="sutram_exact_full_logo_ligh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2368" y="6455664"/>
            <a:ext cx="1417320" cy="3591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356848" y="6419088"/>
            <a:ext cx="45720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5D4E2"/>
                </a:solidFill>
                <a:latin typeface="Trebuchet M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gdtuw-logo.473df1c6cbcd03a6bf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" y="219456"/>
            <a:ext cx="896112" cy="896112"/>
          </a:xfrm>
          <a:prstGeom prst="rect">
            <a:avLst/>
          </a:prstGeom>
        </p:spPr>
      </p:pic>
      <p:pic>
        <p:nvPicPr>
          <p:cNvPr id="4" name="Picture 3" descr="ise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7080" y="182880"/>
            <a:ext cx="932688" cy="93268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874519" y="365760"/>
            <a:ext cx="566928" cy="292608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Trebuchet MS"/>
              </a:rP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8608" y="274320"/>
            <a:ext cx="8138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6324B"/>
                </a:solidFill>
                <a:latin typeface="Trebuchet MS"/>
              </a:rPr>
              <a:t>RESEARCH AND REFERENCES</a:t>
            </a:r>
          </a:p>
        </p:txBody>
      </p:sp>
      <p:sp>
        <p:nvSpPr>
          <p:cNvPr id="7" name="Rectangle 6"/>
          <p:cNvSpPr/>
          <p:nvPr/>
        </p:nvSpPr>
        <p:spPr>
          <a:xfrm>
            <a:off x="2596896" y="905256"/>
            <a:ext cx="1371600" cy="50800"/>
          </a:xfrm>
          <a:prstGeom prst="rect">
            <a:avLst/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1481328"/>
            <a:ext cx="3977639" cy="4773168"/>
          </a:xfrm>
          <a:prstGeom prst="roundRect">
            <a:avLst>
              <a:gd name="adj" fmla="val 4000"/>
            </a:avLst>
          </a:prstGeom>
          <a:solidFill>
            <a:srgbClr val="FFFFFF">
              <a:alpha val="93000"/>
            </a:srgbClr>
          </a:solidFill>
          <a:ln w="15875">
            <a:solidFill>
              <a:srgbClr val="D3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173736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E6F9F"/>
                </a:solidFill>
                <a:latin typeface="Trebuchet MS"/>
              </a:rPr>
              <a:t>WHAT TO COVER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121408"/>
            <a:ext cx="3493008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130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▸  Details / links of the reference and research work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81728" y="1481328"/>
            <a:ext cx="7059168" cy="4773168"/>
          </a:xfrm>
          <a:prstGeom prst="roundRect">
            <a:avLst>
              <a:gd name="adj" fmla="val 4000"/>
            </a:avLst>
          </a:prstGeom>
          <a:solidFill>
            <a:srgbClr val="FFFFFF">
              <a:alpha val="34000"/>
            </a:srgbClr>
          </a:solidFill>
          <a:ln w="15875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83480" y="1755648"/>
            <a:ext cx="6492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A4B4C2"/>
                </a:solidFill>
                <a:latin typeface="Trebuchet MS"/>
              </a:rPr>
              <a:t>YOUR RESEARCH AND REFERENCES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19088"/>
            <a:ext cx="31089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Team:  ______________________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0" y="6419088"/>
            <a:ext cx="40233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5D4E2"/>
                </a:solidFill>
                <a:latin typeface="Calibri"/>
              </a:rPr>
              <a:t>Idea Submission  ·  Where Every Trace Connects</a:t>
            </a:r>
          </a:p>
        </p:txBody>
      </p:sp>
      <p:pic>
        <p:nvPicPr>
          <p:cNvPr id="15" name="Picture 14" descr="sutram_exact_full_logo_ligh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2368" y="6455664"/>
            <a:ext cx="1417320" cy="3591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356848" y="6419088"/>
            <a:ext cx="45720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5D4E2"/>
                </a:solidFill>
                <a:latin typeface="Trebuchet M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t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gdtuw-logo.473df1c6cbcd03a6bf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" y="219456"/>
            <a:ext cx="896112" cy="896112"/>
          </a:xfrm>
          <a:prstGeom prst="rect">
            <a:avLst/>
          </a:prstGeom>
        </p:spPr>
      </p:pic>
      <p:pic>
        <p:nvPicPr>
          <p:cNvPr id="4" name="Picture 3" descr="ise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7080" y="182880"/>
            <a:ext cx="932688" cy="93268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874519" y="365760"/>
            <a:ext cx="566928" cy="292608"/>
          </a:xfrm>
          <a:prstGeom prst="roundRect">
            <a:avLst>
              <a:gd name="adj" fmla="val 50000"/>
            </a:avLst>
          </a:prstGeom>
          <a:solidFill>
            <a:srgbClr val="1632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Trebuchet MS"/>
              </a:rPr>
              <a:t>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8608" y="274320"/>
            <a:ext cx="8138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6324B"/>
                </a:solidFill>
                <a:latin typeface="Trebuchet MS"/>
              </a:rPr>
              <a:t>IMPORTANT INSTRUCTIONS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2596896" y="905256"/>
            <a:ext cx="1371600" cy="50800"/>
          </a:xfrm>
          <a:prstGeom prst="rect">
            <a:avLst/>
          </a:prstGeom>
          <a:solidFill>
            <a:srgbClr val="1632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1481328"/>
            <a:ext cx="11274552" cy="4773168"/>
          </a:xfrm>
          <a:prstGeom prst="roundRect">
            <a:avLst>
              <a:gd name="adj" fmla="val 4000"/>
            </a:avLst>
          </a:prstGeom>
          <a:solidFill>
            <a:srgbClr val="FFFFFF">
              <a:alpha val="55000"/>
            </a:srgbClr>
          </a:solidFill>
          <a:ln w="15875">
            <a:solidFill>
              <a:srgbClr val="D3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755648"/>
            <a:ext cx="105156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6324B"/>
                </a:solidFill>
                <a:latin typeface="Trebuchet MS"/>
              </a:rPr>
              <a:t>Please ensure the pointers below are met while submitting the idea PPT.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212848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Trebuchet M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43584" y="2185416"/>
            <a:ext cx="9966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Keep the deck to a maximum of ten (10) slides, including the title slide.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2724912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Trebuchet M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3584" y="2697480"/>
            <a:ext cx="9966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Avoid paragraphs — present the idea in points, diagrams, infographics or pictures.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3236976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Trebuchet M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43584" y="3209544"/>
            <a:ext cx="9966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Keep the explanation precise and easy to understand.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749039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Trebuchet MS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43584" y="3721607"/>
            <a:ext cx="9966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The idea should be unique and novel.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4261104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Trebuchet MS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43584" y="4233672"/>
            <a:ext cx="9966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Use only this template, without changing the idea detail pointers on the previous slides.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4773168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1E6F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Trebuchet MS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43584" y="4745736"/>
            <a:ext cx="9966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7183"/>
                </a:solidFill>
                <a:latin typeface="Calibri"/>
              </a:rPr>
              <a:t>Save the file as a PDF and upload that to the portal. PPT, Word or any other format will not be supported.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" y="5413248"/>
            <a:ext cx="10515600" cy="548640"/>
          </a:xfrm>
          <a:prstGeom prst="roundRect">
            <a:avLst>
              <a:gd name="adj" fmla="val 18000"/>
            </a:avLst>
          </a:prstGeom>
          <a:solidFill>
            <a:srgbClr val="F1F5F9">
              <a:alpha val="92000"/>
            </a:srgbClr>
          </a:solidFill>
          <a:ln w="15875">
            <a:solidFill>
              <a:srgbClr val="8FA9B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60704" y="5413248"/>
            <a:ext cx="100584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6324B"/>
                </a:solidFill>
                <a:latin typeface="Calibri"/>
              </a:rPr>
              <a:t>Note  —  you may delete this instructions slide before uploading your idea to the portal.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419088"/>
            <a:ext cx="31089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Team:  ______________________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40480" y="6419088"/>
            <a:ext cx="402336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5D4E2"/>
                </a:solidFill>
                <a:latin typeface="Calibri"/>
              </a:rPr>
              <a:t>Idea Submission  ·  Where Every Trace Connects</a:t>
            </a:r>
          </a:p>
        </p:txBody>
      </p:sp>
      <p:pic>
        <p:nvPicPr>
          <p:cNvPr id="26" name="Picture 25" descr="sutram_exact_full_logo_ligh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2368" y="6455664"/>
            <a:ext cx="1417320" cy="35918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1356848" y="6419088"/>
            <a:ext cx="45720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5D4E2"/>
                </a:solidFill>
                <a:latin typeface="Trebuchet MS"/>
              </a:rPr>
              <a:t>08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